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1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2" r:id="rId13"/>
    <p:sldId id="273" r:id="rId14"/>
    <p:sldId id="274" r:id="rId15"/>
    <p:sldId id="275" r:id="rId16"/>
    <p:sldId id="276" r:id="rId17"/>
    <p:sldId id="271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8" r:id="rId26"/>
    <p:sldId id="289" r:id="rId27"/>
    <p:sldId id="290" r:id="rId28"/>
    <p:sldId id="292" r:id="rId29"/>
    <p:sldId id="297" r:id="rId30"/>
    <p:sldId id="293" r:id="rId31"/>
    <p:sldId id="294" r:id="rId32"/>
    <p:sldId id="296" r:id="rId3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E228000-D032-40E5-A057-7CA82B9DB9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173EFD-6CCB-4303-A356-01E286B70B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78D21-9344-43EA-AB92-F5A7CDBA469D}" type="datetimeFigureOut">
              <a:rPr lang="ru-RU" smtClean="0"/>
              <a:t>20.11.2024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B207DD-04A2-4779-85CF-7DB22EF90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1F3B64-8801-41B1-8D85-D10D78F470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5F033-330B-4118-8432-BC1A7B34A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2310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22641" units="1/cm"/>
          <inkml:channelProperty channel="Y" name="resolution" value="36" units="1/cm"/>
          <inkml:channelProperty channel="T" name="resolution" value="1" units="1/dev"/>
        </inkml:channelProperties>
      </inkml:inkSource>
      <inkml:timestamp xml:id="ts0" timeString="2024-11-17T17:42:47.192"/>
    </inkml:context>
    <inkml:brush xml:id="br0">
      <inkml:brushProperty name="width" value="0.05" units="cm"/>
      <inkml:brushProperty name="height" value="0.05" units="cm"/>
      <inkml:brushProperty name="color" value="#F5F8FF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80217-95B0-4F73-AFAB-41DAA99F4369}" type="datetimeFigureOut">
              <a:rPr lang="ru-RU" smtClean="0"/>
              <a:t>20.11.2024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EAC2B-972D-4BA2-80AC-4BE85C7F28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855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EAC2B-972D-4BA2-80AC-4BE85C7F2832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17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4553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9452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виде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3" name="Прямоугольник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добавить видео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214245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9" name="Рисунок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Место для имени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767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Объект и изображ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0" name="Рисунок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720767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EF658B8-8BE9-4D81-AFDB-143F755DA111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ru-RU" noProof="0"/>
              <a:t>Разместите здесь цитату</a:t>
            </a:r>
          </a:p>
        </p:txBody>
      </p:sp>
    </p:spTree>
    <p:extLst>
      <p:ext uri="{BB962C8B-B14F-4D97-AF65-F5344CB8AC3E}">
        <p14:creationId xmlns:p14="http://schemas.microsoft.com/office/powerpoint/2010/main" val="308200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овест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9EF658B8-8BE9-4D81-AFDB-143F755DA111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ru-RU" noProof="0"/>
              <a:t>Место для заголовка</a:t>
            </a:r>
          </a:p>
        </p:txBody>
      </p:sp>
      <p:sp>
        <p:nvSpPr>
          <p:cNvPr id="12" name="Объект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29030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6" name="Прямоугольник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4971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204107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ru-RU" sz="1600" noProof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9EF658B8-8BE9-4D81-AFDB-143F755DA1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10DB3-287C-460F-9147-E886BB7E03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Тестирование веб-приложений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BA5F4F-6F48-4491-811C-7B306A980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Выполнили студенты ВИС43 </a:t>
            </a:r>
            <a:endParaRPr lang="en-US" dirty="0"/>
          </a:p>
          <a:p>
            <a:r>
              <a:rPr lang="ru-RU" dirty="0"/>
              <a:t>Титаренко М.Д. и </a:t>
            </a:r>
            <a:r>
              <a:rPr lang="ru-RU" dirty="0" err="1"/>
              <a:t>Кишканёв</a:t>
            </a:r>
            <a:r>
              <a:rPr lang="ru-RU" dirty="0"/>
              <a:t> Н.М. </a:t>
            </a:r>
          </a:p>
        </p:txBody>
      </p:sp>
    </p:spTree>
    <p:extLst>
      <p:ext uri="{BB962C8B-B14F-4D97-AF65-F5344CB8AC3E}">
        <p14:creationId xmlns:p14="http://schemas.microsoft.com/office/powerpoint/2010/main" val="2932756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6B101A7C-D7F0-4F80-BA68-09F7CCD9E9CA}"/>
              </a:ext>
            </a:extLst>
          </p:cNvPr>
          <p:cNvSpPr txBox="1">
            <a:spLocks/>
          </p:cNvSpPr>
          <p:nvPr/>
        </p:nvSpPr>
        <p:spPr>
          <a:xfrm>
            <a:off x="1039368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 стороны базы данных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4F1DB8-E1A6-4042-91B1-0A3844BE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2323946"/>
            <a:ext cx="9640645" cy="2210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8AB45616-26E4-449D-832E-42EFDBC12E4E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11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7CE8E3-65C5-47D1-AC8F-BAE5E0729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7" r="1219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CBE9635-BA1C-479D-BE37-E6457AE8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/>
              <a:t>Аутентификация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B9F406-BF0A-4B5F-ADBA-EC5C5B128F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/>
          <a:stretch/>
        </p:blipFill>
        <p:spPr>
          <a:xfrm>
            <a:off x="733088" y="2349373"/>
            <a:ext cx="4878761" cy="2159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B2790C4E-9445-4FBE-85E3-95AF6B3ACBE9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03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C331D29-C649-4E74-BA98-0D3C1E53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6" y="627671"/>
            <a:ext cx="6381206" cy="1289304"/>
          </a:xfrm>
        </p:spPr>
        <p:txBody>
          <a:bodyPr/>
          <a:lstStyle/>
          <a:p>
            <a:r>
              <a:rPr lang="ru-RU" dirty="0"/>
              <a:t>Позитивные и негативные тесты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04634A-8461-4758-A293-45DB4AF0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50" y="1916975"/>
            <a:ext cx="5313700" cy="3568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0C95B130-33CF-4D9D-B6BD-8A2BC0E67FD9}"/>
              </a:ext>
            </a:extLst>
          </p:cNvPr>
          <p:cNvSpPr txBox="1">
            <a:spLocks/>
          </p:cNvSpPr>
          <p:nvPr/>
        </p:nvSpPr>
        <p:spPr>
          <a:xfrm>
            <a:off x="1038848" y="1916975"/>
            <a:ext cx="3571251" cy="387422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Главное правило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Сначала позитивные тесты, потом негативные.</a:t>
            </a:r>
          </a:p>
          <a:p>
            <a:r>
              <a:rPr lang="ru-RU" dirty="0">
                <a:solidFill>
                  <a:schemeClr val="tx1"/>
                </a:solidFill>
              </a:rPr>
              <a:t>Не </a:t>
            </a:r>
            <a:r>
              <a:rPr lang="ru-RU" dirty="0" err="1">
                <a:solidFill>
                  <a:schemeClr val="tx1"/>
                </a:solidFill>
              </a:rPr>
              <a:t>стакать</a:t>
            </a:r>
            <a:r>
              <a:rPr lang="ru-RU" dirty="0">
                <a:solidFill>
                  <a:schemeClr val="tx1"/>
                </a:solidFill>
              </a:rPr>
              <a:t> негативные тесты!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4A0B6AE4-103E-4B25-B37B-1044AE1A42A4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387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BFFECDD4-36B3-481B-B097-022D68FC620E}"/>
              </a:ext>
            </a:extLst>
          </p:cNvPr>
          <p:cNvSpPr txBox="1">
            <a:spLocks/>
          </p:cNvSpPr>
          <p:nvPr/>
        </p:nvSpPr>
        <p:spPr>
          <a:xfrm>
            <a:off x="908739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Позитивные тесты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98E98E-6481-4973-A8B3-EF5954A46E68}"/>
              </a:ext>
            </a:extLst>
          </p:cNvPr>
          <p:cNvSpPr/>
          <p:nvPr/>
        </p:nvSpPr>
        <p:spPr>
          <a:xfrm>
            <a:off x="6988629" y="1626873"/>
            <a:ext cx="4164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Сначала всегда необходимо проверить поля на позитивные значения.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B9E81F-0A2A-4CDA-9B13-885C5E695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" y="1626873"/>
            <a:ext cx="5785343" cy="4213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DE0CD59-3548-4E4A-8059-E7734492A017}"/>
              </a:ext>
            </a:extLst>
          </p:cNvPr>
          <p:cNvSpPr/>
          <p:nvPr/>
        </p:nvSpPr>
        <p:spPr>
          <a:xfrm>
            <a:off x="7053943" y="3733800"/>
            <a:ext cx="40333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стартовой загрузке страницы выводится список всех имеющихся записей, здесь мы видим что разряды спортсменов у нас 2го и 3го ранга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9D9D0C5C-FE6C-4D07-B73B-AE6F994E6E37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5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BFFECDD4-36B3-481B-B097-022D68FC620E}"/>
              </a:ext>
            </a:extLst>
          </p:cNvPr>
          <p:cNvSpPr txBox="1">
            <a:spLocks/>
          </p:cNvSpPr>
          <p:nvPr/>
        </p:nvSpPr>
        <p:spPr>
          <a:xfrm>
            <a:off x="8648700" y="1017273"/>
            <a:ext cx="2634561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Позитивные тесты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98E98E-6481-4973-A8B3-EF5954A46E68}"/>
              </a:ext>
            </a:extLst>
          </p:cNvPr>
          <p:cNvSpPr/>
          <p:nvPr/>
        </p:nvSpPr>
        <p:spPr>
          <a:xfrm>
            <a:off x="908739" y="1626873"/>
            <a:ext cx="41640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Соответственно, проводим тестирование этих значений: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AA0254-83EA-4722-95E4-B30EF2708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233" y="1626873"/>
            <a:ext cx="5100934" cy="2618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41314C-35E6-4B75-BB4C-990981FF3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8" y="3284738"/>
            <a:ext cx="4845001" cy="2762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B8E77637-F1B3-4BD5-9E37-C70A7E79C17A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57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619DFF6-3AC9-4A59-AAEF-709B83859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18085"/>
          <a:stretch/>
        </p:blipFill>
        <p:spPr>
          <a:xfrm>
            <a:off x="6869043" y="3846660"/>
            <a:ext cx="3586543" cy="1547013"/>
          </a:xfrm>
          <a:prstGeom prst="rect">
            <a:avLst/>
          </a:prstGeom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BFFECDD4-36B3-481B-B097-022D68FC620E}"/>
              </a:ext>
            </a:extLst>
          </p:cNvPr>
          <p:cNvSpPr txBox="1">
            <a:spLocks/>
          </p:cNvSpPr>
          <p:nvPr/>
        </p:nvSpPr>
        <p:spPr>
          <a:xfrm>
            <a:off x="908739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Негативные тесты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98E98E-6481-4973-A8B3-EF5954A46E68}"/>
              </a:ext>
            </a:extLst>
          </p:cNvPr>
          <p:cNvSpPr/>
          <p:nvPr/>
        </p:nvSpPr>
        <p:spPr>
          <a:xfrm>
            <a:off x="914099" y="5747948"/>
            <a:ext cx="755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После мы производим тестирование негативных значений.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DAFAD5-0B04-4368-A3DC-89BB7B171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55" b="22128"/>
          <a:stretch/>
        </p:blipFill>
        <p:spPr>
          <a:xfrm>
            <a:off x="1247037" y="3924168"/>
            <a:ext cx="3586542" cy="14669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3E7365-4AF6-428F-B56D-FB9DB2552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70" b="21385"/>
          <a:stretch/>
        </p:blipFill>
        <p:spPr>
          <a:xfrm>
            <a:off x="6739601" y="1544363"/>
            <a:ext cx="3715985" cy="14669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521166-8B2B-464E-868C-B88A2CC6F7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5" b="47904"/>
          <a:stretch/>
        </p:blipFill>
        <p:spPr>
          <a:xfrm>
            <a:off x="1247036" y="1544363"/>
            <a:ext cx="3444188" cy="14669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79B4373-137F-4A30-8E9B-8CF7EA3A74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09" b="23259"/>
          <a:stretch/>
        </p:blipFill>
        <p:spPr>
          <a:xfrm>
            <a:off x="3985272" y="2773020"/>
            <a:ext cx="3568846" cy="1466978"/>
          </a:xfrm>
          <a:prstGeom prst="rect">
            <a:avLst/>
          </a:prstGeom>
        </p:spPr>
      </p:pic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86D05CD9-5EA4-4D7F-BC09-23BFCC447FBB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67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3">
            <a:extLst>
              <a:ext uri="{FF2B5EF4-FFF2-40B4-BE49-F238E27FC236}">
                <a16:creationId xmlns:a16="http://schemas.microsoft.com/office/drawing/2014/main" id="{5DCE7A4D-626C-428D-98B4-B110802E609E}"/>
              </a:ext>
            </a:extLst>
          </p:cNvPr>
          <p:cNvSpPr txBox="1">
            <a:spLocks/>
          </p:cNvSpPr>
          <p:nvPr/>
        </p:nvSpPr>
        <p:spPr>
          <a:xfrm>
            <a:off x="1039368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Валидация полей со стороны кода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583618-E807-4E48-A501-F427691E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70" y="1626873"/>
            <a:ext cx="6474859" cy="40725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Текст 3">
            <a:extLst>
              <a:ext uri="{FF2B5EF4-FFF2-40B4-BE49-F238E27FC236}">
                <a16:creationId xmlns:a16="http://schemas.microsoft.com/office/drawing/2014/main" id="{2AA21558-4D59-46BF-A56D-2DE8253A1C2D}"/>
              </a:ext>
            </a:extLst>
          </p:cNvPr>
          <p:cNvSpPr txBox="1">
            <a:spLocks/>
          </p:cNvSpPr>
          <p:nvPr/>
        </p:nvSpPr>
        <p:spPr>
          <a:xfrm>
            <a:off x="3747741" y="2466929"/>
            <a:ext cx="2013070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ru-RU" i="1" dirty="0"/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3430552-A8D9-4CA9-83E4-C419F424DC34}"/>
              </a:ext>
            </a:extLst>
          </p:cNvPr>
          <p:cNvSpPr txBox="1">
            <a:spLocks/>
          </p:cNvSpPr>
          <p:nvPr/>
        </p:nvSpPr>
        <p:spPr>
          <a:xfrm>
            <a:off x="3812043" y="2466929"/>
            <a:ext cx="353557" cy="2988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b="1" dirty="0"/>
              <a:t>→</a:t>
            </a:r>
            <a:endParaRPr lang="ru-RU" i="1" dirty="0"/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3D4AC867-AD03-467B-9A21-6073C1A42B99}"/>
              </a:ext>
            </a:extLst>
          </p:cNvPr>
          <p:cNvSpPr txBox="1">
            <a:spLocks/>
          </p:cNvSpPr>
          <p:nvPr/>
        </p:nvSpPr>
        <p:spPr>
          <a:xfrm>
            <a:off x="3812043" y="2616370"/>
            <a:ext cx="353557" cy="2988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b="1" dirty="0"/>
              <a:t>→</a:t>
            </a:r>
            <a:endParaRPr lang="ru-RU" i="1" dirty="0"/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F48FD0F2-BC39-4157-9CC6-C27971AC59EC}"/>
              </a:ext>
            </a:extLst>
          </p:cNvPr>
          <p:cNvSpPr txBox="1">
            <a:spLocks/>
          </p:cNvSpPr>
          <p:nvPr/>
        </p:nvSpPr>
        <p:spPr>
          <a:xfrm>
            <a:off x="3812043" y="2737020"/>
            <a:ext cx="353557" cy="2988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b="1" dirty="0"/>
              <a:t>→</a:t>
            </a:r>
            <a:endParaRPr lang="ru-RU" i="1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0C6982E0-CB28-4E33-890E-FA1483520BED}"/>
              </a:ext>
            </a:extLst>
          </p:cNvPr>
          <p:cNvSpPr txBox="1">
            <a:spLocks/>
          </p:cNvSpPr>
          <p:nvPr/>
        </p:nvSpPr>
        <p:spPr>
          <a:xfrm>
            <a:off x="3812042" y="2883672"/>
            <a:ext cx="353557" cy="2988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b="1" dirty="0"/>
              <a:t>→</a:t>
            </a:r>
            <a:endParaRPr lang="ru-RU" i="1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539CF9A8-D3F3-4D87-B506-14A9014B6ABE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99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0" grpId="1" build="p"/>
      <p:bldP spid="26" grpId="0" build="p"/>
      <p:bldP spid="26" grpId="1" build="p"/>
      <p:bldP spid="27" grpId="0" build="p"/>
      <p:bldP spid="27" grpId="3" build="allAtOnce"/>
      <p:bldP spid="29" grpId="0" build="p"/>
      <p:bldP spid="29" grpI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73725C-5E53-4E78-AD42-984BB2699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55" y="1886699"/>
            <a:ext cx="5902490" cy="402053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BA058FBB-80BB-41A8-A946-459FE378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950764"/>
            <a:ext cx="9418320" cy="717062"/>
          </a:xfrm>
        </p:spPr>
        <p:txBody>
          <a:bodyPr/>
          <a:lstStyle/>
          <a:p>
            <a:r>
              <a:rPr lang="ru-RU" i="1" dirty="0"/>
              <a:t>Тестирование методом трёх ящиков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D39375-5421-4017-A525-1BA2B3EC7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55" y="1886699"/>
            <a:ext cx="5902490" cy="402053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9A8B71-5F7B-4573-ACA9-8361EBEFC1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1" r="67582" b="25449"/>
          <a:stretch/>
        </p:blipFill>
        <p:spPr>
          <a:xfrm>
            <a:off x="3144755" y="2743081"/>
            <a:ext cx="1913474" cy="2307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96B87A9-6BCD-4C01-AD9E-0221EAF61F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5" t="19137" r="33524" b="24907"/>
          <a:stretch/>
        </p:blipFill>
        <p:spPr>
          <a:xfrm>
            <a:off x="5058229" y="2801138"/>
            <a:ext cx="2017486" cy="22497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29C06D-31CD-4CEC-A699-6C2A2E8B1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07" t="20250" r="451" b="24878"/>
          <a:stretch/>
        </p:blipFill>
        <p:spPr>
          <a:xfrm>
            <a:off x="7072096" y="2844681"/>
            <a:ext cx="1973943" cy="2206172"/>
          </a:xfrm>
          <a:prstGeom prst="rect">
            <a:avLst/>
          </a:prstGeom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62195632-0CB1-4EBA-A5AC-3078BDE475DF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85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277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2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0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32">
                                          <p:stCondLst>
                                            <p:cond delay="7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207" decel="50000">
                                          <p:stCondLst>
                                            <p:cond delay="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32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32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32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207" decel="50000">
                                          <p:stCondLst>
                                            <p:cond delay="22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277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22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0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32">
                                          <p:stCondLst>
                                            <p:cond delay="7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207" decel="50000">
                                          <p:stCondLst>
                                            <p:cond delay="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32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32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32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207" decel="50000">
                                          <p:stCondLst>
                                            <p:cond delay="229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277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22">
                                          <p:stCondLst>
                                            <p:cond delay="227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0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25" accel="50000">
                                          <p:stCondLst>
                                            <p:cond delay="22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32">
                                          <p:stCondLst>
                                            <p:cond delay="7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207" decel="50000">
                                          <p:stCondLst>
                                            <p:cond delay="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32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32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32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207" decel="50000">
                                          <p:stCondLst>
                                            <p:cond delay="22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4FF49E-0509-41AF-BC6C-EB99F05D0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r="4005"/>
          <a:stretch/>
        </p:blipFill>
        <p:spPr>
          <a:xfrm>
            <a:off x="4667794" y="2152753"/>
            <a:ext cx="6487886" cy="3551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2D4729-8B69-43E7-8FCE-945B9E08C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Нефункциональное тестирование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2F36559-DE51-4CFE-9DAE-CA6DFEA64079}"/>
              </a:ext>
            </a:extLst>
          </p:cNvPr>
          <p:cNvSpPr/>
          <p:nvPr/>
        </p:nvSpPr>
        <p:spPr>
          <a:xfrm>
            <a:off x="1036319" y="2152753"/>
            <a:ext cx="3477623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Определение</a:t>
            </a:r>
          </a:p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Какие виды тестирования являются нефункциональными?</a:t>
            </a:r>
          </a:p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CF6EBAD-E45E-4881-A204-6382626A2396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833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BBBCF-7F5D-4785-8A69-17860EC4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безопасности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E4072A4-A518-419C-9A6B-72417C6EE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99" y="1110852"/>
            <a:ext cx="4016375" cy="46362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3555F62-9452-4431-A9B6-6319B71C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9EF658B8-8BE9-4D81-AFDB-143F755DA111}" type="slidenum">
              <a:rPr lang="ru-RU" sz="1800">
                <a:solidFill>
                  <a:srgbClr val="F8F8F8"/>
                </a:solidFill>
              </a:rPr>
              <a:pPr/>
              <a:t>19</a:t>
            </a:fld>
            <a:endParaRPr lang="ru-RU" sz="180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4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931CA8D-0AFA-47DF-9068-7171FF661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0"/>
          <a:stretch/>
        </p:blipFill>
        <p:spPr>
          <a:xfrm>
            <a:off x="1097279" y="2125580"/>
            <a:ext cx="4164531" cy="36335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9C4D3DD-943C-4E60-827A-0DDF317FE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3" r="13492"/>
          <a:stretch/>
        </p:blipFill>
        <p:spPr>
          <a:xfrm>
            <a:off x="5157536" y="2125579"/>
            <a:ext cx="5281864" cy="3633537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FF24F37-D8BC-4A4B-B2D3-74C3C270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000" dirty="0"/>
              <a:t>Введение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C6E4637-4AFC-494F-B0C2-8C9CE80B54C1}"/>
              </a:ext>
            </a:extLst>
          </p:cNvPr>
          <p:cNvSpPr/>
          <p:nvPr/>
        </p:nvSpPr>
        <p:spPr>
          <a:xfrm>
            <a:off x="5149314" y="2854010"/>
            <a:ext cx="376548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ru-RU" sz="2300" dirty="0"/>
              <a:t> Важность тестирования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BECE63C-8D01-4AB9-AEB2-4B98ABA91171}"/>
              </a:ext>
            </a:extLst>
          </p:cNvPr>
          <p:cNvSpPr/>
          <p:nvPr/>
        </p:nvSpPr>
        <p:spPr>
          <a:xfrm>
            <a:off x="5157536" y="3281270"/>
            <a:ext cx="3105337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00" dirty="0"/>
              <a:t> Цели тестирования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F8FE101-F66A-4F59-97B1-C79C3E4E1FB6}"/>
              </a:ext>
            </a:extLst>
          </p:cNvPr>
          <p:cNvSpPr/>
          <p:nvPr/>
        </p:nvSpPr>
        <p:spPr>
          <a:xfrm>
            <a:off x="5167153" y="3698983"/>
            <a:ext cx="308610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00" dirty="0"/>
              <a:t> Виды тестирования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41BE3EEB-636C-406F-9690-1C4298B60B55}"/>
                  </a:ext>
                </a:extLst>
              </p14:cNvPr>
              <p14:cNvContentPartPr/>
              <p14:nvPr/>
            </p14:nvContentPartPr>
            <p14:xfrm>
              <a:off x="6023406" y="4296069"/>
              <a:ext cx="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41BE3EEB-636C-406F-9690-1C4298B60B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4406" y="4287069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FEBB34F-D072-4233-BDF8-1A6C8E11748A}"/>
              </a:ext>
            </a:extLst>
          </p:cNvPr>
          <p:cNvSpPr/>
          <p:nvPr/>
        </p:nvSpPr>
        <p:spPr>
          <a:xfrm>
            <a:off x="5149314" y="4502275"/>
            <a:ext cx="1699504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00" dirty="0"/>
              <a:t> Практика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B5EF1EF-4B8A-4EA0-B4C8-72EAFBAC1916}"/>
              </a:ext>
            </a:extLst>
          </p:cNvPr>
          <p:cNvSpPr/>
          <p:nvPr/>
        </p:nvSpPr>
        <p:spPr>
          <a:xfrm>
            <a:off x="5157534" y="4097680"/>
            <a:ext cx="12907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300" dirty="0"/>
              <a:t> Теория</a:t>
            </a:r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40D8F114-23D8-4C50-9B1D-414E723D7CBF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0001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1582745-8208-4042-9C5F-6963A4CC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09391"/>
            <a:ext cx="10058400" cy="587584"/>
          </a:xfrm>
        </p:spPr>
        <p:txBody>
          <a:bodyPr/>
          <a:lstStyle/>
          <a:p>
            <a:r>
              <a:rPr lang="ru-RU" dirty="0"/>
              <a:t>Тестирование безопасности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E72DE8-3661-4127-AE88-32A74EAE9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1" y="2056542"/>
            <a:ext cx="4652824" cy="3776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4220F4-B11D-4810-AB75-0031A50D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78" y="2056541"/>
            <a:ext cx="4667241" cy="3776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Текст 3">
            <a:extLst>
              <a:ext uri="{FF2B5EF4-FFF2-40B4-BE49-F238E27FC236}">
                <a16:creationId xmlns:a16="http://schemas.microsoft.com/office/drawing/2014/main" id="{7FD5F0A4-07A0-433D-BF13-50D44D0870FD}"/>
              </a:ext>
            </a:extLst>
          </p:cNvPr>
          <p:cNvSpPr txBox="1">
            <a:spLocks/>
          </p:cNvSpPr>
          <p:nvPr/>
        </p:nvSpPr>
        <p:spPr>
          <a:xfrm>
            <a:off x="977655" y="1538350"/>
            <a:ext cx="4790668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XSS Injection:</a:t>
            </a:r>
            <a:endParaRPr lang="ru-RU" dirty="0"/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0ABC7EAF-2C86-402B-BC79-E71D3E5E5CA1}"/>
              </a:ext>
            </a:extLst>
          </p:cNvPr>
          <p:cNvSpPr txBox="1">
            <a:spLocks/>
          </p:cNvSpPr>
          <p:nvPr/>
        </p:nvSpPr>
        <p:spPr>
          <a:xfrm>
            <a:off x="6300251" y="1524992"/>
            <a:ext cx="4790668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Injection: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50B191BB-521F-429A-B3C6-C22999C63F68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5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889472F-E8FD-4E75-BAF5-9C983350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2" y="933241"/>
            <a:ext cx="1289305" cy="1289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80696D-EB85-4FEA-9929-0A04D118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52" y="933241"/>
            <a:ext cx="2787395" cy="1289304"/>
          </a:xfrm>
        </p:spPr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Injection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917B595-C146-43A9-B413-A8D6BE23BFAC}"/>
              </a:ext>
            </a:extLst>
          </p:cNvPr>
          <p:cNvSpPr/>
          <p:nvPr/>
        </p:nvSpPr>
        <p:spPr>
          <a:xfrm>
            <a:off x="954022" y="2520433"/>
            <a:ext cx="8915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 в строке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 за использования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-метода в запросе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6C821-9D22-4BA7-A65D-E0E546C508C6}"/>
              </a:ext>
            </a:extLst>
          </p:cNvPr>
          <p:cNvSpPr/>
          <p:nvPr/>
        </p:nvSpPr>
        <p:spPr>
          <a:xfrm>
            <a:off x="954022" y="3574698"/>
            <a:ext cx="8917947" cy="725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-метод запроса же более безопасен, поскольку данные передаются в теле запроса и не видны в URL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799CBD-BD16-4935-BB37-46EBCE193A9B}"/>
              </a:ext>
            </a:extLst>
          </p:cNvPr>
          <p:cNvPicPr/>
          <p:nvPr/>
        </p:nvPicPr>
        <p:blipFill rotWithShape="1">
          <a:blip r:embed="rId4"/>
          <a:srcRect t="13791"/>
          <a:stretch/>
        </p:blipFill>
        <p:spPr>
          <a:xfrm>
            <a:off x="1120200" y="2986653"/>
            <a:ext cx="7821043" cy="376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E6D9E12-5F55-4BF6-957C-D07461DB5956}"/>
              </a:ext>
            </a:extLst>
          </p:cNvPr>
          <p:cNvPicPr/>
          <p:nvPr/>
        </p:nvPicPr>
        <p:blipFill rotWithShape="1">
          <a:blip r:embed="rId5"/>
          <a:srcRect b="9897"/>
          <a:stretch/>
        </p:blipFill>
        <p:spPr>
          <a:xfrm>
            <a:off x="1120200" y="4366328"/>
            <a:ext cx="5775937" cy="442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C46B933-9998-482A-957A-A6D570841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190" y="4123158"/>
            <a:ext cx="2864827" cy="1883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56951D60-DDF4-437C-AAE4-4FC6A7E3BC1F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48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80F59BF-D55B-46C1-8CF8-59D9369A9D01}"/>
              </a:ext>
            </a:extLst>
          </p:cNvPr>
          <p:cNvSpPr/>
          <p:nvPr/>
        </p:nvSpPr>
        <p:spPr>
          <a:xfrm>
            <a:off x="954022" y="2667142"/>
            <a:ext cx="4508565" cy="2551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 нас есть запрос, в котором исходя из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палат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ы мы можем узнать кто там находится, и получить данные о этом пациенте. </a:t>
            </a:r>
          </a:p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Данные в запросе передаются через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-метод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B126980-5AD3-477A-897B-75D1DD2B0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62587" y="2742303"/>
            <a:ext cx="5940425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Объект 4">
            <a:extLst>
              <a:ext uri="{FF2B5EF4-FFF2-40B4-BE49-F238E27FC236}">
                <a16:creationId xmlns:a16="http://schemas.microsoft.com/office/drawing/2014/main" id="{3F569491-9398-4733-B78C-8D754312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2" y="933241"/>
            <a:ext cx="1289305" cy="128930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Заголовок 2">
            <a:extLst>
              <a:ext uri="{FF2B5EF4-FFF2-40B4-BE49-F238E27FC236}">
                <a16:creationId xmlns:a16="http://schemas.microsoft.com/office/drawing/2014/main" id="{A9C77F7A-34F5-4D0F-B24B-A30754ABE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52" y="933241"/>
            <a:ext cx="2787395" cy="12893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en-US" sz="28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Injection</a:t>
            </a:r>
            <a:endParaRPr lang="ru-RU" sz="28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BF30DDAE-E6C9-47A3-B67F-C4A2C2E80DAA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944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FC4DF36-BDE7-4FCC-84A2-BCA49DAE1E85}"/>
              </a:ext>
            </a:extLst>
          </p:cNvPr>
          <p:cNvSpPr/>
          <p:nvPr/>
        </p:nvSpPr>
        <p:spPr>
          <a:xfrm>
            <a:off x="954022" y="2559939"/>
            <a:ext cx="6096000" cy="7255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выполнении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данного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запроса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URL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будет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выглядить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таким образом: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4861E6-96A6-4E51-8B60-80ABABB19C25}"/>
              </a:ext>
            </a:extLst>
          </p:cNvPr>
          <p:cNvPicPr/>
          <p:nvPr/>
        </p:nvPicPr>
        <p:blipFill rotWithShape="1">
          <a:blip r:embed="rId2"/>
          <a:srcRect t="1" b="12311"/>
          <a:stretch/>
        </p:blipFill>
        <p:spPr>
          <a:xfrm>
            <a:off x="1117666" y="3560178"/>
            <a:ext cx="7758632" cy="355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4957E14-7185-4D20-80E8-CC499D8B7093}"/>
              </a:ext>
            </a:extLst>
          </p:cNvPr>
          <p:cNvSpPr/>
          <p:nvPr/>
        </p:nvSpPr>
        <p:spPr>
          <a:xfrm>
            <a:off x="954022" y="4195599"/>
            <a:ext cx="10541292" cy="105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Но давайте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попробуем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что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нибудь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сломать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Самый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популярный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простой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способ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получения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сторонних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данных</a:t>
            </a:r>
            <a:r>
              <a:rPr lang="uk-UA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через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-инъекцию это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очевидным условием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4461BB-199F-4AE5-8F34-02263195013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7666" y="5300597"/>
            <a:ext cx="5596618" cy="548042"/>
          </a:xfrm>
          <a:prstGeom prst="rect">
            <a:avLst/>
          </a:prstGeom>
        </p:spPr>
      </p:pic>
      <p:pic>
        <p:nvPicPr>
          <p:cNvPr id="17" name="Объект 4">
            <a:extLst>
              <a:ext uri="{FF2B5EF4-FFF2-40B4-BE49-F238E27FC236}">
                <a16:creationId xmlns:a16="http://schemas.microsoft.com/office/drawing/2014/main" id="{034F1B8E-8FAB-49B0-B0DD-D63306FE7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2" y="933241"/>
            <a:ext cx="1289305" cy="128930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9195CDC7-09D7-401A-89DF-90BFDCA4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52" y="933241"/>
            <a:ext cx="2787395" cy="12893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en-US" sz="28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Injection</a:t>
            </a:r>
            <a:endParaRPr lang="ru-RU" sz="28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EEAE792B-BCC4-457A-9352-C8EAA5F81DC2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56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D90E19-2B66-4E5E-9DA4-C58930CA86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4022" y="2391953"/>
            <a:ext cx="10178435" cy="452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38C0811-6570-4143-BF72-4F3B91CF7E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5787" y="3014205"/>
            <a:ext cx="5940425" cy="3021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Объект 4">
            <a:extLst>
              <a:ext uri="{FF2B5EF4-FFF2-40B4-BE49-F238E27FC236}">
                <a16:creationId xmlns:a16="http://schemas.microsoft.com/office/drawing/2014/main" id="{AA3AA4FF-9C18-477B-B01C-2A5602981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2" y="933241"/>
            <a:ext cx="1289305" cy="128930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Заголовок 2">
            <a:extLst>
              <a:ext uri="{FF2B5EF4-FFF2-40B4-BE49-F238E27FC236}">
                <a16:creationId xmlns:a16="http://schemas.microsoft.com/office/drawing/2014/main" id="{F5094FC0-8339-4941-AADD-9FA34EFC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052" y="933241"/>
            <a:ext cx="2787395" cy="12893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cap="all">
                <a:solidFill>
                  <a:schemeClr val="tx1">
                    <a:lumMod val="75000"/>
                    <a:lumOff val="25000"/>
                  </a:schemeClr>
                </a:solidFill>
              </a:rPr>
              <a:t>Sql</a:t>
            </a:r>
            <a:r>
              <a:rPr lang="en-US" sz="28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Injection</a:t>
            </a:r>
            <a:endParaRPr lang="ru-RU" sz="28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5A3BCFB-93A7-4880-914E-98A724073F73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82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72660CB-7F1C-4571-96F4-BEC4FBDC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89" y="976312"/>
            <a:ext cx="5392420" cy="965200"/>
          </a:xfrm>
          <a:scene3d>
            <a:camera prst="isometricOffAxis1Right"/>
            <a:lightRig rig="threePt" dir="t"/>
          </a:scene3d>
          <a:sp3d>
            <a:bevelT w="152400" h="50800" prst="softRound"/>
          </a:sp3d>
        </p:spPr>
        <p:txBody>
          <a:bodyPr/>
          <a:lstStyle/>
          <a:p>
            <a:r>
              <a:rPr lang="ru-RU" dirty="0"/>
              <a:t>Тестирование юзабилити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148A93A-792E-4E61-80AD-90274078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80" y="1738312"/>
            <a:ext cx="6903439" cy="3762375"/>
          </a:xfrm>
          <a:scene3d>
            <a:camera prst="isometricOffAxis1Right"/>
            <a:lightRig rig="threePt" dir="t"/>
          </a:scene3d>
          <a:sp3d>
            <a:bevelT w="139700" prst="cross"/>
          </a:sp3d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6CFA927-4CE1-423F-9840-A4B9B9DEAA44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8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FBF3BA-A584-4497-9695-DC047DE42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60" y="863599"/>
            <a:ext cx="5629550" cy="2730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C45976-6B2A-418A-8BB8-6C27B24A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73" y="3339806"/>
            <a:ext cx="5819467" cy="2565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CB0E5514-BB2B-4BB3-A776-06B1B63EF0B0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26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D133DB-ED61-4E90-BEE5-747AE2D14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331" y="672515"/>
            <a:ext cx="980502" cy="9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3C0E0D-C014-4155-A6A6-C22D50C8D9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032" y="628650"/>
            <a:ext cx="10915968" cy="5594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B8CFCC0-1683-4B2C-B661-6F9DE6955572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71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F445451-564C-4944-BED0-FFE0E3F6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854D38-6D5A-4525-887A-F389AB0D18E0}"/>
              </a:ext>
            </a:extLst>
          </p:cNvPr>
          <p:cNvSpPr/>
          <p:nvPr/>
        </p:nvSpPr>
        <p:spPr>
          <a:xfrm>
            <a:off x="4803777" y="2163763"/>
            <a:ext cx="6096000" cy="3689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Тестирование веб-приложений — это ключевой этап разработки, который помогает обеспечить качество и надежность продукта. Важно внедрять различные виды тестирования на всех этапах разработки, чтобы минимизировать риски и повысить удовлетворенность пользователей. Регулярное тестирование позволяет выявлять и устранять проблемы на ранних стадиях, что в конечном итоге экономит время и ресурсы.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F4B14D-75CF-4413-8FFE-8740D9148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5" r="18775"/>
          <a:stretch>
            <a:fillRect/>
          </a:stretch>
        </p:blipFill>
        <p:spPr>
          <a:xfrm>
            <a:off x="1096963" y="2163763"/>
            <a:ext cx="3243262" cy="291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3DD42F4-6EEF-4B55-ACEF-149DE00EB934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5F445451-564C-4944-BED0-FFE0E3F6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B854D38-6D5A-4525-887A-F389AB0D18E0}"/>
              </a:ext>
            </a:extLst>
          </p:cNvPr>
          <p:cNvSpPr/>
          <p:nvPr/>
        </p:nvSpPr>
        <p:spPr>
          <a:xfrm>
            <a:off x="4803777" y="2163763"/>
            <a:ext cx="6096000" cy="3689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" indent="-91440">
              <a:lnSpc>
                <a:spcPct val="107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Тестирование веб-приложений — это ключевой этап разработки, который помогает обеспечить качество и надежность продукта. Важно внедрять различные виды тестирования на всех этапах разработки, чтобы минимизировать риски и повысить удовлетворенность пользователей. Регулярное тестирование позволяет выявлять и устранять проблемы на ранних стадиях, что в конечном итоге экономит время и ресурсы.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0F4B14D-75CF-4413-8FFE-8740D91480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5" r="18775"/>
          <a:stretch>
            <a:fillRect/>
          </a:stretch>
        </p:blipFill>
        <p:spPr>
          <a:xfrm>
            <a:off x="1096963" y="2163763"/>
            <a:ext cx="3243262" cy="2919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3DD42F4-6EEF-4B55-ACEF-149DE00EB934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63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6461588-BA9C-4A0E-BA6F-740911F9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  <a:r>
              <a:rPr lang="en-US" dirty="0"/>
              <a:t>:</a:t>
            </a:r>
            <a:br>
              <a:rPr lang="ru-RU" dirty="0"/>
            </a:br>
            <a:br>
              <a:rPr lang="ru-RU" dirty="0"/>
            </a:br>
            <a:r>
              <a:rPr lang="ru-RU" sz="2400" dirty="0"/>
              <a:t>Важность тестирования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A3FF246-7C2E-4D49-9C71-0D9880C1E9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52" y="640080"/>
            <a:ext cx="4933112" cy="3226067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67D1F8-435B-49BC-9D9D-867103481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1" y="3608070"/>
            <a:ext cx="2857500" cy="2609850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276886E-CAB6-48D4-9F1C-5350D0CFA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58B8-8BE9-4D81-AFDB-143F755DA111}" type="slidenum">
              <a:rPr lang="ru-RU" sz="1800">
                <a:solidFill>
                  <a:srgbClr val="F8F8F8"/>
                </a:solidFill>
              </a:rPr>
              <a:pPr/>
              <a:t>3</a:t>
            </a:fld>
            <a:endParaRPr lang="ru-RU" sz="1800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63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B1FD447-DEDA-48BA-961C-33A1B76D6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lnSpc>
                <a:spcPct val="107000"/>
              </a:lnSpc>
              <a:buClrTx/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С. Куликов «Тестирование программного обеспечения. Базовый курс»</a:t>
            </a:r>
          </a:p>
          <a:p>
            <a:pPr marL="457200" indent="-457200">
              <a:lnSpc>
                <a:spcPct val="107000"/>
              </a:lnSpc>
              <a:buClrTx/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Д.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Уиттакер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«Как тестируют в </a:t>
            </a:r>
            <a:r>
              <a:rPr lang="ru-RU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Google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»</a:t>
            </a:r>
          </a:p>
          <a:p>
            <a:pPr marL="457200" indent="-457200">
              <a:lnSpc>
                <a:spcPct val="107000"/>
              </a:lnSpc>
              <a:buClrTx/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Г. Майерс «Искусство тестирования программ»</a:t>
            </a:r>
          </a:p>
          <a:p>
            <a:pPr marL="457200" indent="-457200">
              <a:lnSpc>
                <a:spcPct val="107000"/>
              </a:lnSpc>
              <a:buClrTx/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Веб-сайт: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stackoverflow.com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07000"/>
              </a:lnSpc>
              <a:buClrTx/>
              <a:buFont typeface="+mj-lt"/>
              <a:buAutoNum type="arabicPeriod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Веб-сайт: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softwaretestinghelp.com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974D53E-2C5E-4495-A705-E19E07BF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Перечень использованных источников литературы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4DDFB1E1-7D58-4E89-8A1D-2F8382B2F767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79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C17CF2C3-AF5C-4984-BA0C-DC214F17A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76875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>
            <a:extLst>
              <a:ext uri="{FF2B5EF4-FFF2-40B4-BE49-F238E27FC236}">
                <a16:creationId xmlns:a16="http://schemas.microsoft.com/office/drawing/2014/main" id="{5FA93C3E-62BD-4AB6-A9D5-C30509E4C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854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8934F5D-9869-415D-A2F9-E6F26DEF8E54}"/>
              </a:ext>
            </a:extLst>
          </p:cNvPr>
          <p:cNvSpPr/>
          <p:nvPr/>
        </p:nvSpPr>
        <p:spPr>
          <a:xfrm>
            <a:off x="6237882" y="1690878"/>
            <a:ext cx="5287869" cy="3898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E1BD54A-5A16-4B0B-9D47-F7531437E6BA}"/>
              </a:ext>
            </a:extLst>
          </p:cNvPr>
          <p:cNvSpPr/>
          <p:nvPr/>
        </p:nvSpPr>
        <p:spPr>
          <a:xfrm>
            <a:off x="732677" y="1690877"/>
            <a:ext cx="5287869" cy="38987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C783951-0B46-4210-ACE3-448F3611E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229" y="4759428"/>
            <a:ext cx="2039938" cy="407697"/>
          </a:xfrm>
        </p:spPr>
        <p:txBody>
          <a:bodyPr>
            <a:normAutofit/>
          </a:bodyPr>
          <a:lstStyle/>
          <a:p>
            <a:r>
              <a:rPr lang="ru-RU" sz="2000" dirty="0"/>
              <a:t>Юнит тесты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C9B5391-FC3D-443A-934F-EA7A1FE89B5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543073" y="4759428"/>
            <a:ext cx="2358607" cy="407697"/>
          </a:xfrm>
        </p:spPr>
        <p:txBody>
          <a:bodyPr>
            <a:noAutofit/>
          </a:bodyPr>
          <a:lstStyle/>
          <a:p>
            <a:r>
              <a:rPr lang="ru-RU" sz="2000" dirty="0"/>
              <a:t>Метод трех ящиков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75EDB48-CC51-4BB2-983B-1665148761E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355630" y="4759425"/>
            <a:ext cx="2370024" cy="4076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ru-RU" sz="2000" dirty="0"/>
              <a:t>Тестирование безопасности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3F729790-5AFA-471B-82A2-7810DBFF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31625"/>
            <a:ext cx="10058400" cy="587584"/>
          </a:xfrm>
        </p:spPr>
        <p:txBody>
          <a:bodyPr/>
          <a:lstStyle/>
          <a:p>
            <a:r>
              <a:rPr lang="ru-RU" dirty="0"/>
              <a:t>Виды тестирований</a:t>
            </a:r>
          </a:p>
        </p:txBody>
      </p:sp>
      <p:sp>
        <p:nvSpPr>
          <p:cNvPr id="38" name="Текст 6">
            <a:extLst>
              <a:ext uri="{FF2B5EF4-FFF2-40B4-BE49-F238E27FC236}">
                <a16:creationId xmlns:a16="http://schemas.microsoft.com/office/drawing/2014/main" id="{A71FB89A-52E7-4223-BC5D-1F54777B2F44}"/>
              </a:ext>
            </a:extLst>
          </p:cNvPr>
          <p:cNvSpPr txBox="1">
            <a:spLocks/>
          </p:cNvSpPr>
          <p:nvPr/>
        </p:nvSpPr>
        <p:spPr>
          <a:xfrm>
            <a:off x="9108033" y="4759426"/>
            <a:ext cx="2200382" cy="407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2000" dirty="0"/>
              <a:t>Тестирование юзабилити</a:t>
            </a:r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5780358E-944E-4B23-A8B0-CF73FAA898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229" y="2296951"/>
            <a:ext cx="2039938" cy="203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A1EE0714-3EF0-4D29-8A71-E9BE2FE066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0673" y="2296949"/>
            <a:ext cx="2039938" cy="203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7DDBA9A6-90CA-40E2-B7EC-06383EB1FA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/>
          <a:stretch/>
        </p:blipFill>
        <p:spPr>
          <a:xfrm>
            <a:off x="9108032" y="2296949"/>
            <a:ext cx="2200383" cy="203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FB38F4A1-86A0-4294-9B3A-8039E6BCFB4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" b="1009"/>
          <a:stretch>
            <a:fillRect/>
          </a:stretch>
        </p:blipFill>
        <p:spPr>
          <a:xfrm>
            <a:off x="3702408" y="2296951"/>
            <a:ext cx="2039938" cy="203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26AF910E-2973-434F-8BB0-4DD96F4A1B72}"/>
              </a:ext>
            </a:extLst>
          </p:cNvPr>
          <p:cNvSpPr txBox="1"/>
          <p:nvPr/>
        </p:nvSpPr>
        <p:spPr>
          <a:xfrm>
            <a:off x="1475013" y="1789845"/>
            <a:ext cx="380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Функциональные тестирования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46822-554A-4FE6-B865-93C455970F95}"/>
              </a:ext>
            </a:extLst>
          </p:cNvPr>
          <p:cNvSpPr txBox="1"/>
          <p:nvPr/>
        </p:nvSpPr>
        <p:spPr>
          <a:xfrm>
            <a:off x="6784855" y="1789844"/>
            <a:ext cx="419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Нефункциональные тестирования</a:t>
            </a:r>
          </a:p>
        </p:txBody>
      </p: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96C2041D-BAD7-4DA0-976B-B62986C476CD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59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1A5BBC-E4D1-4EF8-BB50-0BB2F8D23C0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" b="6509"/>
          <a:stretch>
            <a:fillRect/>
          </a:stretch>
        </p:blipFill>
        <p:spPr>
          <a:xfrm>
            <a:off x="913039" y="1778366"/>
            <a:ext cx="6307137" cy="3294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4F7C99-1A27-475D-9F48-937822FC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416" y="1034684"/>
            <a:ext cx="4369253" cy="743682"/>
          </a:xfrm>
        </p:spPr>
        <p:txBody>
          <a:bodyPr/>
          <a:lstStyle/>
          <a:p>
            <a:r>
              <a:rPr lang="ru-RU" dirty="0"/>
              <a:t>Функциональное тестирование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403446-FF79-4FFC-A20C-F27E66A4D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04415" y="1980990"/>
            <a:ext cx="3960271" cy="3842326"/>
          </a:xfrm>
        </p:spPr>
        <p:txBody>
          <a:bodyPr/>
          <a:lstStyle/>
          <a:p>
            <a:r>
              <a:rPr lang="ru-RU" i="1" dirty="0"/>
              <a:t>Функциональное тестирование тесно связано со следующими терминами</a:t>
            </a:r>
            <a:r>
              <a:rPr lang="en-US" i="1" dirty="0"/>
              <a:t>:</a:t>
            </a:r>
            <a:endParaRPr lang="ru-RU" i="1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Верификация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Валидация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buClrTx/>
            </a:pPr>
            <a:r>
              <a:rPr lang="ru-RU" i="1" dirty="0"/>
              <a:t>Не последнее место имеют и эти ребята</a:t>
            </a:r>
            <a:r>
              <a:rPr lang="en-US" i="1" dirty="0"/>
              <a:t>:</a:t>
            </a:r>
            <a:endParaRPr lang="ru-RU" i="1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Авторизация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Аутентификация</a:t>
            </a:r>
            <a:endParaRPr lang="ru-RU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11B7BDD5-8B96-4CCE-A341-D4E7927C6ECE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18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E66658CB-9094-4777-9CFE-B4D832B49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Проверка формы 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725A90-A26D-41BD-9F6A-DF9911647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865413"/>
            <a:ext cx="4713073" cy="396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6C6703-13D2-4E63-AF5B-F6CD734F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911" y="865412"/>
            <a:ext cx="5119096" cy="3967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93E55F-BA41-4312-912F-2CFF16EF4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1263420"/>
            <a:ext cx="4762500" cy="3171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6888B47-62B7-4071-8D1C-9EF85F3C5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07" y="1263420"/>
            <a:ext cx="4762500" cy="3171825"/>
          </a:xfrm>
          <a:prstGeom prst="rect">
            <a:avLst/>
          </a:prstGeom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BDA74B9D-FCD6-4C15-91A6-F1C0F37F2F7B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6B101A7C-D7F0-4F80-BA68-09F7CCD9E9CA}"/>
              </a:ext>
            </a:extLst>
          </p:cNvPr>
          <p:cNvSpPr txBox="1">
            <a:spLocks/>
          </p:cNvSpPr>
          <p:nvPr/>
        </p:nvSpPr>
        <p:spPr>
          <a:xfrm>
            <a:off x="1039368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То же самое, но со стороны кода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C93936-22A9-4078-97DA-D7B5B4A2F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r="11112"/>
          <a:stretch/>
        </p:blipFill>
        <p:spPr>
          <a:xfrm>
            <a:off x="1039368" y="1626873"/>
            <a:ext cx="4562886" cy="3578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CC81B4-87A6-4C87-A17E-4F63675A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r="5609"/>
          <a:stretch/>
        </p:blipFill>
        <p:spPr>
          <a:xfrm>
            <a:off x="6019316" y="1626873"/>
            <a:ext cx="5133316" cy="1343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9A52CF-847A-474E-BCC1-982248D0D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/>
          <a:stretch/>
        </p:blipFill>
        <p:spPr>
          <a:xfrm>
            <a:off x="6019316" y="3154982"/>
            <a:ext cx="5133316" cy="2922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FDBF539-0D8F-448D-BD4A-580A0D628729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68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2120EA24-6A85-4D27-B0AA-3109DF8A1039}"/>
              </a:ext>
            </a:extLst>
          </p:cNvPr>
          <p:cNvSpPr txBox="1">
            <a:spLocks/>
          </p:cNvSpPr>
          <p:nvPr/>
        </p:nvSpPr>
        <p:spPr>
          <a:xfrm>
            <a:off x="1039368" y="1017273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Процесс авторизации и аутентификации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DAED00-9540-473A-A23B-35A1E8821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681162"/>
            <a:ext cx="9525000" cy="3495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Текст 3">
            <a:extLst>
              <a:ext uri="{FF2B5EF4-FFF2-40B4-BE49-F238E27FC236}">
                <a16:creationId xmlns:a16="http://schemas.microsoft.com/office/drawing/2014/main" id="{293F59E7-6E10-47F2-8ED4-1066E81FAC76}"/>
              </a:ext>
            </a:extLst>
          </p:cNvPr>
          <p:cNvSpPr txBox="1">
            <a:spLocks/>
          </p:cNvSpPr>
          <p:nvPr/>
        </p:nvSpPr>
        <p:spPr>
          <a:xfrm>
            <a:off x="1039368" y="5231127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Авторизация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ru-RU" i="1" dirty="0"/>
              <a:t>Аутентификация</a:t>
            </a:r>
            <a:endParaRPr lang="ru-RU" dirty="0"/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F88C7BA-53DA-4BCD-87E9-1FE2C7C82DF2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ru-ru"/>
            </a:defPPr>
            <a:lvl1pPr>
              <a:defRPr>
                <a:solidFill>
                  <a:srgbClr val="F8F8F8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60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3">
            <a:extLst>
              <a:ext uri="{FF2B5EF4-FFF2-40B4-BE49-F238E27FC236}">
                <a16:creationId xmlns:a16="http://schemas.microsoft.com/office/drawing/2014/main" id="{7CC63D4F-74F5-490F-A05A-F4F638ADF648}"/>
              </a:ext>
            </a:extLst>
          </p:cNvPr>
          <p:cNvSpPr txBox="1">
            <a:spLocks/>
          </p:cNvSpPr>
          <p:nvPr/>
        </p:nvSpPr>
        <p:spPr>
          <a:xfrm>
            <a:off x="1039368" y="5231127"/>
            <a:ext cx="10113264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i="1" dirty="0"/>
              <a:t>Авторизация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D5E45A-D191-4C67-A446-0AC1F9ED7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68" y="1063881"/>
            <a:ext cx="4422016" cy="342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6BA8C8-6F27-417F-ADFA-99A77206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28" y="1063881"/>
            <a:ext cx="4232204" cy="342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4D7C512D-16B4-4D4B-A30F-702CC70FBB23}"/>
              </a:ext>
            </a:extLst>
          </p:cNvPr>
          <p:cNvSpPr txBox="1">
            <a:spLocks/>
          </p:cNvSpPr>
          <p:nvPr/>
        </p:nvSpPr>
        <p:spPr>
          <a:xfrm>
            <a:off x="5913893" y="2777647"/>
            <a:ext cx="2013070" cy="60960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r>
              <a:rPr lang="ru-RU" b="1" dirty="0"/>
              <a:t>→</a:t>
            </a:r>
            <a:endParaRPr lang="ru-RU" i="1" dirty="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F762AA03-1D43-457E-AD29-F088376D1700}"/>
              </a:ext>
            </a:extLst>
          </p:cNvPr>
          <p:cNvSpPr txBox="1">
            <a:spLocks/>
          </p:cNvSpPr>
          <p:nvPr/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/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F658B8-8BE9-4D81-AFDB-143F755DA111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95615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спектива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Вечеринка PowerPoint</Template>
  <TotalTime>496</TotalTime>
  <Words>498</Words>
  <Application>Microsoft Office PowerPoint</Application>
  <PresentationFormat>Широкоэкранный</PresentationFormat>
  <Paragraphs>110</Paragraphs>
  <Slides>32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Helvetica Neue Medium</vt:lpstr>
      <vt:lpstr>Wingdings</vt:lpstr>
      <vt:lpstr>РетроспективаVTI</vt:lpstr>
      <vt:lpstr>Тестирование веб-приложений</vt:lpstr>
      <vt:lpstr>Введение</vt:lpstr>
      <vt:lpstr>Введение:  Важность тестирования</vt:lpstr>
      <vt:lpstr>Виды тестирований</vt:lpstr>
      <vt:lpstr>Функциональное тестирование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Аутентификация</vt:lpstr>
      <vt:lpstr>Позитивные и негативные тесты</vt:lpstr>
      <vt:lpstr>Презентация PowerPoint</vt:lpstr>
      <vt:lpstr>Презентация PowerPoint</vt:lpstr>
      <vt:lpstr>Презентация PowerPoint</vt:lpstr>
      <vt:lpstr>Презентация PowerPoint</vt:lpstr>
      <vt:lpstr>Тестирование методом трёх ящиков</vt:lpstr>
      <vt:lpstr>Нефункциональное тестирование</vt:lpstr>
      <vt:lpstr>Тестирование безопасности</vt:lpstr>
      <vt:lpstr>Тестирование безопасности</vt:lpstr>
      <vt:lpstr>Sql Injection</vt:lpstr>
      <vt:lpstr>Sql Injection</vt:lpstr>
      <vt:lpstr>Sql Injection</vt:lpstr>
      <vt:lpstr>Sql Injection</vt:lpstr>
      <vt:lpstr>Тестирование юзабилити</vt:lpstr>
      <vt:lpstr>Презентация PowerPoint</vt:lpstr>
      <vt:lpstr>Презентация PowerPoint</vt:lpstr>
      <vt:lpstr>Заключение</vt:lpstr>
      <vt:lpstr>Заключение</vt:lpstr>
      <vt:lpstr>Перечень использованных источников литературы: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веб-приложений</dc:title>
  <dc:creator>221b</dc:creator>
  <cp:lastModifiedBy>221b</cp:lastModifiedBy>
  <cp:revision>62</cp:revision>
  <dcterms:created xsi:type="dcterms:W3CDTF">2024-11-17T16:56:47Z</dcterms:created>
  <dcterms:modified xsi:type="dcterms:W3CDTF">2024-11-20T11:05:07Z</dcterms:modified>
</cp:coreProperties>
</file>